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991" r:id="rId1"/>
    <p:sldMasterId id="2147484004" r:id="rId2"/>
    <p:sldMasterId id="2147484019" r:id="rId3"/>
    <p:sldMasterId id="2147484031" r:id="rId4"/>
  </p:sldMasterIdLst>
  <p:notesMasterIdLst>
    <p:notesMasterId r:id="rId25"/>
  </p:notesMasterIdLst>
  <p:sldIdLst>
    <p:sldId id="256" r:id="rId5"/>
    <p:sldId id="609" r:id="rId6"/>
    <p:sldId id="601" r:id="rId7"/>
    <p:sldId id="589" r:id="rId8"/>
    <p:sldId id="590" r:id="rId9"/>
    <p:sldId id="592" r:id="rId10"/>
    <p:sldId id="593" r:id="rId11"/>
    <p:sldId id="594" r:id="rId12"/>
    <p:sldId id="595" r:id="rId13"/>
    <p:sldId id="596" r:id="rId14"/>
    <p:sldId id="604" r:id="rId15"/>
    <p:sldId id="597" r:id="rId16"/>
    <p:sldId id="608" r:id="rId17"/>
    <p:sldId id="598" r:id="rId18"/>
    <p:sldId id="603" r:id="rId19"/>
    <p:sldId id="599" r:id="rId20"/>
    <p:sldId id="602" r:id="rId21"/>
    <p:sldId id="606" r:id="rId22"/>
    <p:sldId id="607" r:id="rId23"/>
    <p:sldId id="60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E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55"/>
    <p:restoredTop sz="93469"/>
  </p:normalViewPr>
  <p:slideViewPr>
    <p:cSldViewPr snapToGrid="0" snapToObjects="1">
      <p:cViewPr varScale="1">
        <p:scale>
          <a:sx n="92" d="100"/>
          <a:sy n="92" d="100"/>
        </p:scale>
        <p:origin x="192" y="672"/>
      </p:cViewPr>
      <p:guideLst>
        <p:guide orient="horz" pos="228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50.png>
</file>

<file path=ppt/media/image16.png>
</file>

<file path=ppt/media/image19.png>
</file>

<file path=ppt/media/image2.png>
</file>

<file path=ppt/media/image3.jpg>
</file>

<file path=ppt/media/image4.png>
</file>

<file path=ppt/media/image5.tiff>
</file>

<file path=ppt/media/image6.png>
</file>

<file path=ppt/media/image60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916D4-D3FC-7E44-806B-AFE67B3FD2D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887189-9274-814D-9CD5-CBA9E19E06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3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95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875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Shall</a:t>
            </a:r>
            <a:r>
              <a:rPr lang="en-US" baseline="0" dirty="0"/>
              <a:t> I add a contour plot?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324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Shall</a:t>
            </a:r>
            <a:r>
              <a:rPr lang="en-US" baseline="0" dirty="0"/>
              <a:t> I add a contour plot?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87189-9274-814D-9CD5-CBA9E19E06C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617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93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029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7871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Protopapas,</a:t>
            </a:r>
            <a:r>
              <a:rPr lang="en-US" sz="24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Kevin Rader and Chris Tanner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7818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15746" y="6400800"/>
            <a:ext cx="2287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</p:spTree>
    <p:extLst>
      <p:ext uri="{BB962C8B-B14F-4D97-AF65-F5344CB8AC3E}">
        <p14:creationId xmlns:p14="http://schemas.microsoft.com/office/powerpoint/2010/main" val="1608298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4830715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43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</a:t>
            </a: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4005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1039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4545619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015747" y="6400800"/>
            <a:ext cx="2287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Rader, Tanner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2712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1858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5099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279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21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625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5353DC9-6419-0C4D-92DA-7779587C1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936C282B-2DC8-0C4D-A2BD-A7793C3F1C7D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>
              <a:extLst>
                <a:ext uri="{FF2B5EF4-FFF2-40B4-BE49-F238E27FC236}">
                  <a16:creationId xmlns:a16="http://schemas.microsoft.com/office/drawing/2014/main" id="{359D76BA-4756-B543-AB2E-9711025A51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>
              <a:extLst>
                <a:ext uri="{FF2B5EF4-FFF2-40B4-BE49-F238E27FC236}">
                  <a16:creationId xmlns:a16="http://schemas.microsoft.com/office/drawing/2014/main" id="{CEA9405C-CCAF-E641-B4B8-6B81C29843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C3B3E0E9-2BE1-4941-ADBD-82F186E496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15DD222-190E-C24D-B6DC-9CCAAEE067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E3FF81F-3676-1E47-9C6A-1193B8C5C2F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21" name="Picture 20" descr="iacs.png">
              <a:extLst>
                <a:ext uri="{FF2B5EF4-FFF2-40B4-BE49-F238E27FC236}">
                  <a16:creationId xmlns:a16="http://schemas.microsoft.com/office/drawing/2014/main" id="{A75DE9F9-E572-294B-AED3-AF9F117283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22" name="Picture 21" descr="harvard.png">
              <a:extLst>
                <a:ext uri="{FF2B5EF4-FFF2-40B4-BE49-F238E27FC236}">
                  <a16:creationId xmlns:a16="http://schemas.microsoft.com/office/drawing/2014/main" id="{4E5E182E-73F3-6243-AC68-4DA694E90E4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3115D005-06A6-1240-883E-570EA652067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067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787064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xerci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22DB-FEE8-2E4A-8B65-7798D0AB4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74792"/>
            <a:ext cx="10515600" cy="73713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7E88B-573E-3C44-ABF1-1BB6D8E1B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25817-4A14-AE4C-935C-34251C0C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22AAE-88F2-094B-BD24-7A4E24AB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04A511-71A5-2540-97AC-AD30E2BB60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68" y="6400800"/>
            <a:ext cx="333532" cy="33353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F3A431-4B05-674F-A8FD-CD709642281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>
              <a:extLst>
                <a:ext uri="{FF2B5EF4-FFF2-40B4-BE49-F238E27FC236}">
                  <a16:creationId xmlns:a16="http://schemas.microsoft.com/office/drawing/2014/main" id="{863225A8-F6AD-6B4C-9FA2-E46AB25801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>
              <a:extLst>
                <a:ext uri="{FF2B5EF4-FFF2-40B4-BE49-F238E27FC236}">
                  <a16:creationId xmlns:a16="http://schemas.microsoft.com/office/drawing/2014/main" id="{8BB7C2FA-7277-8D45-8C56-7C0C909DC8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4111EF-7787-2847-9FA8-9EDB5CCB9EA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406544" y="216660"/>
            <a:ext cx="5378912" cy="38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244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358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7454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735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0692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6605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650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28196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7163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9849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3426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5892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1581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77C-1FEA-B74A-AB54-A6F95215B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B837-6FB1-CC47-953F-EF49EF246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13499-17FA-7440-AAFB-D47C8EF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08D4-A468-8443-9702-B77B5132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234F-3B54-5540-9E99-0E0BBDE7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8883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0566-4D60-3746-BBE4-091DFA5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72B3-6557-6442-8E6F-7366038A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38F9-B51C-F741-8010-10DC5314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3997-360D-AD44-B0AA-AA842832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F16C-268D-B942-A85F-4292A244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686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831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ACC2-D501-4842-9959-868A9A924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A82BE-E82E-3647-AD47-26E8610C6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E1985-5366-E54F-8050-79B86591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7468-B795-0A42-8F79-6EE0AE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2F06-40A8-9C49-9410-EBA2BD7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1984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4335-B797-BE4A-A73A-133CA0E0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9D9B-71AE-4E44-A42A-343927DBA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B71A-A65C-944D-B286-A16BCCE40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4DF61-8A66-3447-A0D8-80A0C9DE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5B76-6500-464F-83B3-CA1FE976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BD0D2-81A3-324E-B770-79EB7D40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1024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9483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4434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17309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04937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4135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C969-3B8B-354F-BF07-AEDE5E38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EC110-35DA-8D4F-90A8-913090C7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A700-A73D-DA45-9D9D-B29C1C8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CE61E-6729-914E-8F90-E25C70EF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428F2-8D85-3041-86C4-1891F78A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17782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53BC9-B48C-2145-9760-3749CCB1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4917-1FD7-BA46-BFB6-B92A6C3D7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FA37F-1432-3B48-92D2-5E8A0A1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C770-E0B4-2246-8189-8D4FFEDD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1D7D-6B56-4A47-BA25-82B6B112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381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DCFB-493E-7642-9C6C-0D5643E6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4EA9B-7F09-6B45-A4D7-E2FA7A3FB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8B8A4-D05B-8848-B5CB-11DB9371B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1E5FF-24CC-074B-B8C8-BDD6852C9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0FF85-4712-5348-A8D9-2DB82E96D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4D7A0-2B9D-824B-9704-3AFA3079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C4C91-9514-6A4F-BB77-5D7A2514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BD34D-BA8A-5645-A271-73EFACB6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23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2F3A-DA9C-9C41-9629-6F6231683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BA576-D01E-5741-9D86-0768EDBA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ABE3A-C62B-3C4F-8AF7-BC77E51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5AC82-9650-5C41-BBCA-CD2C607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1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04B4B-9ACF-FC49-8D2A-8888E7CA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E63F-25C0-1C45-AEB8-131C4328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BEBC5-0EC5-4044-AFCF-FE76E01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31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F500F-C121-A847-9A5D-D711176A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10196-B695-B04F-9811-9A0F25781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6A26-12CE-184C-B54A-7B73EFBDD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882B9-DABB-1546-86A6-0E118479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0305-C529-FB42-8CD4-F57D5AFB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C9021-CCBA-2C40-A85D-39331826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36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32F-4E2F-7245-B474-C846EE52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6AB96-31BB-9643-84AE-A11C1AB86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B76D8-7CD2-F047-8747-F838FC68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C5473-FEFB-FC41-910E-65C8DFCC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85E0C-C688-EF43-B6E2-671D32B9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34F4B-78C6-0B48-BC21-1DE3B01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981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628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2" r:id="rId1"/>
    <p:sldLayoutId id="2147483993" r:id="rId2"/>
    <p:sldLayoutId id="2147483994" r:id="rId3"/>
    <p:sldLayoutId id="2147483995" r:id="rId4"/>
    <p:sldLayoutId id="2147483996" r:id="rId5"/>
    <p:sldLayoutId id="2147483997" r:id="rId6"/>
    <p:sldLayoutId id="2147483998" r:id="rId7"/>
    <p:sldLayoutId id="2147483999" r:id="rId8"/>
    <p:sldLayoutId id="2147484000" r:id="rId9"/>
    <p:sldLayoutId id="2147484001" r:id="rId10"/>
    <p:sldLayoutId id="214748400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7CCDB-6D39-0547-B7B3-C80E39D6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9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5" r:id="rId1"/>
    <p:sldLayoutId id="2147484006" r:id="rId2"/>
    <p:sldLayoutId id="2147484007" r:id="rId3"/>
    <p:sldLayoutId id="2147484008" r:id="rId4"/>
    <p:sldLayoutId id="2147484009" r:id="rId5"/>
    <p:sldLayoutId id="2147484010" r:id="rId6"/>
    <p:sldLayoutId id="2147484011" r:id="rId7"/>
    <p:sldLayoutId id="2147484012" r:id="rId8"/>
    <p:sldLayoutId id="2147484013" r:id="rId9"/>
    <p:sldLayoutId id="2147484014" r:id="rId10"/>
    <p:sldLayoutId id="2147484015" r:id="rId11"/>
    <p:sldLayoutId id="2147484016" r:id="rId12"/>
    <p:sldLayoutId id="2147484017" r:id="rId13"/>
    <p:sldLayoutId id="2147484018" r:id="rId14"/>
    <p:sldLayoutId id="2147484003" r:id="rId15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87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0" r:id="rId1"/>
    <p:sldLayoutId id="2147484021" r:id="rId2"/>
    <p:sldLayoutId id="2147484022" r:id="rId3"/>
    <p:sldLayoutId id="2147484023" r:id="rId4"/>
    <p:sldLayoutId id="2147484024" r:id="rId5"/>
    <p:sldLayoutId id="2147484025" r:id="rId6"/>
    <p:sldLayoutId id="2147484026" r:id="rId7"/>
    <p:sldLayoutId id="2147484027" r:id="rId8"/>
    <p:sldLayoutId id="2147484028" r:id="rId9"/>
    <p:sldLayoutId id="2147484029" r:id="rId10"/>
    <p:sldLayoutId id="214748403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196E9-7CFC-2449-8391-18985A1F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58CA-9C8B-E64B-B28C-431890365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DEEE0-84AF-1C42-B44F-480311E19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84498-B2D2-9E4D-8FCA-14244C42AB3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C0D4E-4A4E-A34B-8D86-E4540EAA7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A437-8A49-6845-94B2-A5F5008B3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36ED-10AB-5347-84C7-62D5F29D8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304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694902"/>
            <a:ext cx="10363200" cy="1403898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Introduction to Regression</a:t>
            </a:r>
            <a:br>
              <a:rPr lang="en-US" dirty="0"/>
            </a:br>
            <a:r>
              <a:rPr lang="en-US" dirty="0"/>
              <a:t>Part C – Linear Models</a:t>
            </a:r>
          </a:p>
        </p:txBody>
      </p:sp>
    </p:spTree>
    <p:extLst>
      <p:ext uri="{BB962C8B-B14F-4D97-AF65-F5344CB8AC3E}">
        <p14:creationId xmlns:p14="http://schemas.microsoft.com/office/powerpoint/2010/main" val="1889992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EC788C2-C5B8-F44E-B191-2E2849473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9698" y="1942009"/>
            <a:ext cx="6858002" cy="4572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806" y="172990"/>
            <a:ext cx="11493416" cy="767276"/>
          </a:xfrm>
        </p:spPr>
        <p:txBody>
          <a:bodyPr/>
          <a:lstStyle/>
          <a:p>
            <a:r>
              <a:rPr lang="en-US" dirty="0"/>
              <a:t>Estimate of the regression coefficients (</a:t>
            </a:r>
            <a:r>
              <a:rPr lang="en-US" dirty="0" err="1"/>
              <a:t>cont</a:t>
            </a:r>
            <a:r>
              <a:rPr lang="en-US" dirty="0"/>
              <a:t>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84772" y="6810025"/>
            <a:ext cx="2844800" cy="365125"/>
          </a:xfrm>
        </p:spPr>
        <p:txBody>
          <a:bodyPr/>
          <a:lstStyle/>
          <a:p>
            <a:fld id="{81B7CCDB-6D39-0547-B7B3-C80E39D6513A}" type="slidenum">
              <a:rPr lang="en-US" smtClean="0"/>
              <a:t>9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050937" y="2939143"/>
            <a:ext cx="4689566" cy="1828800"/>
          </a:xfrm>
          <a:prstGeom prst="line">
            <a:avLst/>
          </a:prstGeom>
          <a:ln>
            <a:solidFill>
              <a:srgbClr val="C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4223819" y="2562364"/>
            <a:ext cx="4360953" cy="2804501"/>
            <a:chOff x="4209305" y="2155736"/>
            <a:chExt cx="4360953" cy="2804501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4209305" y="4301256"/>
              <a:ext cx="5108" cy="6589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V="1">
              <a:off x="5245454" y="3419550"/>
              <a:ext cx="0" cy="4781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5413179" y="3831285"/>
              <a:ext cx="1704" cy="3054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6564268" y="3096872"/>
              <a:ext cx="3405" cy="30175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8244925" y="2738092"/>
              <a:ext cx="15325" cy="9205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8570258" y="2155736"/>
              <a:ext cx="0" cy="4393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 flipH="1">
                <a:off x="798283" y="892653"/>
                <a:ext cx="10755087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charset="0"/>
                    <a:ea typeface="Karla" charset="0"/>
                    <a:cs typeface="Karla" charset="0"/>
                  </a:rPr>
                  <a:t>Question: 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charset="0"/>
                    <a:ea typeface="Karla" charset="0"/>
                    <a:cs typeface="Karla" charset="0"/>
                  </a:rPr>
                  <a:t>Which line is the best? </a:t>
                </a:r>
              </a:p>
              <a:p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charset="0"/>
                    <a:ea typeface="Karla" charset="0"/>
                    <a:cs typeface="Karla" charset="0"/>
                  </a:rPr>
                  <a:t>For each observation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Karla" charset="0"/>
                        <a:cs typeface="Karla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  <m:t>𝑛</m:t>
                        </m:r>
                      </m:sub>
                    </m:sSub>
                    <m:r>
                      <a:rPr lang="en-US" sz="24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Karla" charset="0"/>
                        <a:cs typeface="Karla" charset="0"/>
                      </a:rPr>
                      <m:t>,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  <m:t>𝑛</m:t>
                        </m:r>
                      </m:sub>
                    </m:sSub>
                    <m:r>
                      <a:rPr lang="en-US" sz="24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Karla" charset="0"/>
                        <a:cs typeface="Karla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charset="0"/>
                    <a:ea typeface="Karla" charset="0"/>
                    <a:cs typeface="Karla" charset="0"/>
                  </a:rPr>
                  <a:t>, the </a:t>
                </a:r>
                <a:r>
                  <a:rPr lang="en-US" sz="2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Karla" charset="0"/>
                    <a:ea typeface="Karla" charset="0"/>
                    <a:cs typeface="Karla" charset="0"/>
                  </a:rPr>
                  <a:t>absolute residual 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charset="0"/>
                    <a:ea typeface="Karla" charset="0"/>
                    <a:cs typeface="Karla" charset="0"/>
                  </a:rPr>
                  <a:t>is  calculate the residuals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  <a:ea typeface="Karla" charset="0"/>
                            <a:cs typeface="Karla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Karla" charset="0"/>
                                <a:cs typeface="Karla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Karla" charset="0"/>
                                <a:cs typeface="Karla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Karla" charset="0"/>
                                <a:cs typeface="Karla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  <m:t>=</m:t>
                        </m:r>
                        <m:r>
                          <a:rPr lang="en-US" sz="2400" b="0" i="1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  <m:t>|</m:t>
                        </m:r>
                        <m: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  <a:ea typeface="Karla" charset="0"/>
                            <a:cs typeface="Karla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  <a:ea typeface="Karla" charset="0"/>
                            <a:cs typeface="Karla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−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Karla" charset="0"/>
                            <a:cs typeface="Karla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Karla" charset="0"/>
                                <a:cs typeface="Karla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  <a:ea typeface="Karla" charset="0"/>
                                <a:cs typeface="Karla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  <a:ea typeface="Karla" charset="0"/>
                            <a:cs typeface="Karla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Karla" charset="0"/>
                        <a:cs typeface="Karla" charset="0"/>
                      </a:rPr>
                      <m:t>|</m:t>
                    </m:r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.</m:t>
                    </m:r>
                  </m:oMath>
                </a14:m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arla" charset="0"/>
                    <a:ea typeface="Karla" charset="0"/>
                    <a:cs typeface="Karla" charset="0"/>
                  </a:rPr>
                  <a:t> </a:t>
                </a:r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798283" y="892653"/>
                <a:ext cx="10755087" cy="1200329"/>
              </a:xfrm>
              <a:prstGeom prst="rect">
                <a:avLst/>
              </a:prstGeom>
              <a:blipFill>
                <a:blip r:embed="rId3"/>
                <a:stretch>
                  <a:fillRect l="-826" t="-4255" b="-106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4858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6AE40-89CD-C042-884E-3C1BEA3EA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Function: Aggregate Residuals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2C7C1-4DB4-784A-94BD-0A074B626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aggregate residuals across the entire </a:t>
            </a:r>
            <a:r>
              <a:rPr lang="en-US" dirty="0" err="1"/>
              <a:t>dateset</a:t>
            </a:r>
            <a:r>
              <a:rPr lang="en-US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0A4604-03FA-2040-A767-1D638E82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10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DCCE707-60D4-934E-A8E2-CD741728E5C4}"/>
              </a:ext>
            </a:extLst>
          </p:cNvPr>
          <p:cNvCxnSpPr/>
          <p:nvPr/>
        </p:nvCxnSpPr>
        <p:spPr>
          <a:xfrm flipV="1">
            <a:off x="1946365" y="2939143"/>
            <a:ext cx="4689566" cy="1828800"/>
          </a:xfrm>
          <a:prstGeom prst="line">
            <a:avLst/>
          </a:prstGeom>
          <a:ln>
            <a:solidFill>
              <a:srgbClr val="C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D4092BCF-F5E5-A14B-B32B-5E5C29D04901}"/>
              </a:ext>
            </a:extLst>
          </p:cNvPr>
          <p:cNvGrpSpPr/>
          <p:nvPr/>
        </p:nvGrpSpPr>
        <p:grpSpPr>
          <a:xfrm>
            <a:off x="2119247" y="2562364"/>
            <a:ext cx="4360953" cy="2804501"/>
            <a:chOff x="4209305" y="2155736"/>
            <a:chExt cx="4360953" cy="2804501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BBF579B-B709-C742-8BA4-A5E18A170FFA}"/>
                </a:ext>
              </a:extLst>
            </p:cNvPr>
            <p:cNvCxnSpPr/>
            <p:nvPr/>
          </p:nvCxnSpPr>
          <p:spPr>
            <a:xfrm flipV="1">
              <a:off x="4209305" y="4301256"/>
              <a:ext cx="5108" cy="6589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AA7D65E-AC42-634F-B31F-F0974C7C6A11}"/>
                </a:ext>
              </a:extLst>
            </p:cNvPr>
            <p:cNvCxnSpPr/>
            <p:nvPr/>
          </p:nvCxnSpPr>
          <p:spPr>
            <a:xfrm flipV="1">
              <a:off x="5245454" y="3419550"/>
              <a:ext cx="0" cy="4781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4AE29C3-B799-3449-896D-49B344C54467}"/>
                </a:ext>
              </a:extLst>
            </p:cNvPr>
            <p:cNvCxnSpPr/>
            <p:nvPr/>
          </p:nvCxnSpPr>
          <p:spPr>
            <a:xfrm flipV="1">
              <a:off x="5413179" y="3831285"/>
              <a:ext cx="1704" cy="3054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02ECAEC-DC28-8542-A384-A10560F4C1F8}"/>
                </a:ext>
              </a:extLst>
            </p:cNvPr>
            <p:cNvCxnSpPr/>
            <p:nvPr/>
          </p:nvCxnSpPr>
          <p:spPr>
            <a:xfrm flipV="1">
              <a:off x="6564268" y="3096872"/>
              <a:ext cx="3405" cy="30175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CDCC6EB-69FF-CB4D-BA99-D14331FD8A0F}"/>
                </a:ext>
              </a:extLst>
            </p:cNvPr>
            <p:cNvCxnSpPr/>
            <p:nvPr/>
          </p:nvCxnSpPr>
          <p:spPr>
            <a:xfrm flipH="1">
              <a:off x="8244925" y="2738092"/>
              <a:ext cx="15325" cy="9205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C60FFE2-3A22-0042-A0C5-9BEA2509A447}"/>
                </a:ext>
              </a:extLst>
            </p:cNvPr>
            <p:cNvCxnSpPr/>
            <p:nvPr/>
          </p:nvCxnSpPr>
          <p:spPr>
            <a:xfrm flipV="1">
              <a:off x="8570258" y="2155736"/>
              <a:ext cx="0" cy="4393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BACE3ED9-1711-694C-BBFB-1F7774D89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11" y="1927495"/>
            <a:ext cx="6858002" cy="4572001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9515EB-99C1-D342-A3FC-AC4B935F5D8A}"/>
              </a:ext>
            </a:extLst>
          </p:cNvPr>
          <p:cNvSpPr txBox="1">
            <a:spLocks/>
          </p:cNvSpPr>
          <p:nvPr/>
        </p:nvSpPr>
        <p:spPr>
          <a:xfrm>
            <a:off x="7090239" y="2329549"/>
            <a:ext cx="4392988" cy="209846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r>
              <a:rPr lang="en-US" dirty="0"/>
              <a:t>Max Absolute Error</a:t>
            </a:r>
          </a:p>
          <a:p>
            <a:pPr marL="514350" indent="-514350">
              <a:buAutoNum type="arabicPeriod"/>
            </a:pPr>
            <a:r>
              <a:rPr lang="en-US" dirty="0"/>
              <a:t>Mean Absolute Error</a:t>
            </a:r>
          </a:p>
          <a:p>
            <a:pPr marL="514350" indent="-514350">
              <a:buAutoNum type="arabicPeriod"/>
            </a:pPr>
            <a:r>
              <a:rPr lang="en-US" dirty="0"/>
              <a:t>Mean Squared Error</a:t>
            </a:r>
          </a:p>
        </p:txBody>
      </p:sp>
    </p:spTree>
    <p:extLst>
      <p:ext uri="{BB962C8B-B14F-4D97-AF65-F5344CB8AC3E}">
        <p14:creationId xmlns:p14="http://schemas.microsoft.com/office/powerpoint/2010/main" val="3033703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 of the regression coefficients (</a:t>
            </a:r>
            <a:r>
              <a:rPr lang="en-US" dirty="0" err="1"/>
              <a:t>cont</a:t>
            </a:r>
            <a:r>
              <a:rPr lang="en-US" dirty="0"/>
              <a:t>)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327008" cy="5317171"/>
              </a:xfrm>
            </p:spPr>
            <p:txBody>
              <a:bodyPr/>
              <a:lstStyle/>
              <a:p>
                <a:r>
                  <a:rPr lang="en-US" sz="2400" dirty="0"/>
                  <a:t>Again we use MSE as our </a:t>
                </a:r>
                <a:r>
                  <a:rPr lang="en-US" sz="2400" b="1" dirty="0"/>
                  <a:t>loss function</a:t>
                </a:r>
                <a:r>
                  <a:rPr lang="en-US" sz="2400" dirty="0"/>
                  <a:t>, </a:t>
                </a:r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We choose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/>
                  <a:t> in order to minimize the predictive errors made by our model, i.e. minimize our loss function.</a:t>
                </a:r>
              </a:p>
              <a:p>
                <a:pPr>
                  <a:spcBef>
                    <a:spcPts val="1824"/>
                  </a:spcBef>
                  <a:spcAft>
                    <a:spcPts val="600"/>
                  </a:spcAft>
                </a:pPr>
                <a:r>
                  <a:rPr lang="en-US" sz="2400" dirty="0"/>
                  <a:t>Then the optimal values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b="0" i="0" dirty="0">
                    <a:latin typeface="+mj-lt"/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 should be:</a:t>
                </a:r>
              </a:p>
              <a:p>
                <a:pPr>
                  <a:spcBef>
                    <a:spcPts val="1872"/>
                  </a:spcBef>
                  <a:spcAft>
                    <a:spcPts val="1200"/>
                  </a:spcAft>
                </a:pP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327008" cy="5317171"/>
              </a:xfrm>
              <a:blipFill rotWithShape="0">
                <a:blip r:embed="rId3"/>
                <a:stretch>
                  <a:fillRect l="-945" t="-9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7200" y="1861287"/>
            <a:ext cx="8839200" cy="1005840"/>
          </a:xfrm>
          <a:prstGeom prst="rect">
            <a:avLst/>
          </a:prstGeom>
          <a:solidFill>
            <a:srgbClr val="CFDCE8"/>
          </a:solidFill>
          <a:ln w="12700">
            <a:solidFill>
              <a:srgbClr val="C0000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4480" y="5324910"/>
            <a:ext cx="4003040" cy="731520"/>
          </a:xfrm>
          <a:prstGeom prst="rect">
            <a:avLst/>
          </a:prstGeom>
          <a:solidFill>
            <a:srgbClr val="CFDCE8"/>
          </a:solidFill>
          <a:ln w="12700">
            <a:solidFill>
              <a:srgbClr val="C00000"/>
            </a:solidFill>
          </a:ln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id="{B11D654D-0E8A-8243-8DCC-6976D9F9BFC5}"/>
              </a:ext>
            </a:extLst>
          </p:cNvPr>
          <p:cNvSpPr/>
          <p:nvPr/>
        </p:nvSpPr>
        <p:spPr>
          <a:xfrm>
            <a:off x="8897257" y="4085557"/>
            <a:ext cx="3294743" cy="2409372"/>
          </a:xfrm>
          <a:prstGeom prst="wedgeEllipseCallout">
            <a:avLst>
              <a:gd name="adj1" fmla="val -63124"/>
              <a:gd name="adj2" fmla="val 13102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CALL THIS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FITTING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OR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TRAINING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MODEL</a:t>
            </a:r>
          </a:p>
        </p:txBody>
      </p:sp>
    </p:spTree>
    <p:extLst>
      <p:ext uri="{BB962C8B-B14F-4D97-AF65-F5344CB8AC3E}">
        <p14:creationId xmlns:p14="http://schemas.microsoft.com/office/powerpoint/2010/main" val="3703751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D40F9E-0B42-9645-827A-0C33D8BEA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942" y="1188374"/>
            <a:ext cx="9361715" cy="2111143"/>
          </a:xfrm>
        </p:spPr>
        <p:txBody>
          <a:bodyPr/>
          <a:lstStyle/>
          <a:p>
            <a:r>
              <a:rPr lang="en-US" dirty="0"/>
              <a:t>How does one minimize a loss function?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86CE65-D16F-F640-BBA5-AF0C4898F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42" y="2050989"/>
            <a:ext cx="5408623" cy="414661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5">
                <a:extLst>
                  <a:ext uri="{FF2B5EF4-FFF2-40B4-BE49-F238E27FC236}">
                    <a16:creationId xmlns:a16="http://schemas.microsoft.com/office/drawing/2014/main" id="{974DE4AC-5F7E-B24B-80DA-34C4397FC13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77560" y="1785257"/>
                <a:ext cx="5565147" cy="4742873"/>
              </a:xfrm>
              <a:prstGeom prst="rect">
                <a:avLst/>
              </a:prstGeom>
              <a:ln>
                <a:noFill/>
              </a:ln>
            </p:spPr>
            <p:txBody>
              <a:bodyPr/>
              <a:lstStyle>
                <a:lvl1pPr marL="0" indent="0" algn="l" defTabSz="457182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1pPr>
                <a:lvl2pPr marL="742920" indent="-285738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24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2pPr>
                <a:lvl3pPr marL="114295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3pPr>
                <a:lvl4pPr marL="1600136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4pPr>
                <a:lvl5pPr marL="2057317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»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5pPr>
                <a:lvl6pPr marL="2514499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681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8863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04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The global minima or maxima of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/>
                  <a:t> must occur at a point where the gradient  (slope)</a:t>
                </a:r>
              </a:p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∇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</m:e>
                    </m:d>
                  </m:oMath>
                </a14:m>
                <a:r>
                  <a:rPr lang="en-US" sz="2400" dirty="0"/>
                  <a:t>=0</a:t>
                </a:r>
              </a:p>
              <a:p>
                <a:pPr algn="ctr"/>
                <a:endParaRPr lang="en-US" sz="2400" dirty="0"/>
              </a:p>
              <a:p>
                <a:pPr marL="342900" indent="-342900">
                  <a:spcBef>
                    <a:spcPts val="1176"/>
                  </a:spcBef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Brute Force: </a:t>
                </a:r>
                <a:r>
                  <a:rPr lang="en-US" sz="2400" dirty="0"/>
                  <a:t>Try every combination</a:t>
                </a:r>
              </a:p>
              <a:p>
                <a:pPr marL="342900" indent="-342900">
                  <a:spcBef>
                    <a:spcPts val="1176"/>
                  </a:spcBef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Exact: </a:t>
                </a:r>
                <a:r>
                  <a:rPr lang="en-US" sz="2400" dirty="0"/>
                  <a:t>Solve the above equation</a:t>
                </a:r>
              </a:p>
              <a:p>
                <a:pPr marL="342900" indent="-342900">
                  <a:spcBef>
                    <a:spcPts val="1176"/>
                  </a:spcBef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Greedy Algorithm: </a:t>
                </a:r>
                <a:r>
                  <a:rPr lang="en-US" sz="2400" dirty="0"/>
                  <a:t>Gradient Descent</a:t>
                </a:r>
              </a:p>
              <a:p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10" name="Content Placeholder 5">
                <a:extLst>
                  <a:ext uri="{FF2B5EF4-FFF2-40B4-BE49-F238E27FC236}">
                    <a16:creationId xmlns:a16="http://schemas.microsoft.com/office/drawing/2014/main" id="{974DE4AC-5F7E-B24B-80DA-34C4397FC1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7560" y="1785257"/>
                <a:ext cx="5565147" cy="4742873"/>
              </a:xfrm>
              <a:prstGeom prst="rect">
                <a:avLst/>
              </a:prstGeom>
              <a:blipFill>
                <a:blip r:embed="rId4"/>
                <a:stretch>
                  <a:fillRect l="-1595" t="-1070" r="-68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8082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97CAC28-8F17-A041-9AFD-E4F44A652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0" y="3288901"/>
            <a:ext cx="5486400" cy="365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Optimization: Estimate of the regression coefficients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60843" y="983807"/>
                <a:ext cx="10327008" cy="2111143"/>
              </a:xfrm>
            </p:spPr>
            <p:txBody>
              <a:bodyPr/>
              <a:lstStyle/>
              <a:p>
                <a:pPr>
                  <a:spcAft>
                    <a:spcPts val="1800"/>
                  </a:spcAft>
                </a:pPr>
                <a:r>
                  <a:rPr lang="en-US" sz="24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Brute force</a:t>
                </a:r>
              </a:p>
              <a:p>
                <a:pPr>
                  <a:spcBef>
                    <a:spcPts val="0"/>
                  </a:spcBef>
                  <a:spcAft>
                    <a:spcPts val="1800"/>
                  </a:spcAft>
                </a:pPr>
                <a:r>
                  <a:rPr lang="en-US" sz="2200" dirty="0"/>
                  <a:t>A way to estimate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mr-IN" sz="22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mr-IN" sz="2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200" b="0" i="0" smtClean="0">
                                <a:latin typeface="Cambria Math" charset="0"/>
                              </a:rPr>
                              <m:t>argmin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200" b="0" i="1" smtClean="0">
                                    <a:latin typeface="Cambria Math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sz="2200" b="0" i="1" smtClean="0">
                                    <a:latin typeface="Cambria Math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2200" b="0" i="1" smtClean="0">
                                <a:latin typeface="Cambria Math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200" b="0" i="1" smtClean="0">
                                    <a:latin typeface="Cambria Math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sz="2200" b="0" i="1" smtClean="0">
                                    <a:latin typeface="Cambria Math" charset="0"/>
                                  </a:rPr>
                                  <m:t>1</m:t>
                                </m:r>
                              </m:sub>
                            </m:sSub>
                          </m:sub>
                        </m:sSub>
                      </m:fName>
                      <m:e>
                        <m:r>
                          <a:rPr lang="en-US" sz="2200" b="0" i="1" smtClean="0">
                            <a:latin typeface="Cambria Math" charset="0"/>
                          </a:rPr>
                          <m:t>𝐿</m:t>
                        </m:r>
                      </m:e>
                    </m:func>
                  </m:oMath>
                </a14:m>
                <a:r>
                  <a:rPr lang="en-US" sz="2200" dirty="0"/>
                  <a:t> is to calculate the loss function for every possible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2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200" dirty="0"/>
                  <a:t>. Then select the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200" i="1" dirty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2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2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200" dirty="0"/>
                  <a:t> where the loss function is minimum. </a:t>
                </a:r>
              </a:p>
              <a:p>
                <a:pPr>
                  <a:spcBef>
                    <a:spcPts val="0"/>
                  </a:spcBef>
                </a:pPr>
                <a:r>
                  <a:rPr lang="en-US" sz="2200" dirty="0"/>
                  <a:t>E.g. the loss function for different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200" dirty="0"/>
                  <a:t>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sz="2200" i="1" dirty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sz="2200" b="0" i="1" dirty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200" dirty="0"/>
                  <a:t>is fixed to be 6: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0843" y="983807"/>
                <a:ext cx="10327008" cy="2111143"/>
              </a:xfrm>
              <a:blipFill>
                <a:blip r:embed="rId4"/>
                <a:stretch>
                  <a:fillRect l="-984" t="-1786" b="-136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F99CF4-B0CD-0D43-8284-4D5077CFD681}"/>
              </a:ext>
            </a:extLst>
          </p:cNvPr>
          <p:cNvSpPr txBox="1"/>
          <p:nvPr/>
        </p:nvSpPr>
        <p:spPr>
          <a:xfrm>
            <a:off x="8570258" y="3730445"/>
            <a:ext cx="3272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  <a:ea typeface="Karla" pitchFamily="2" charset="0"/>
              </a:rPr>
              <a:t>Very </a:t>
            </a:r>
            <a:r>
              <a:rPr 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Karla" pitchFamily="2" charset="0"/>
                <a:ea typeface="Karla" pitchFamily="2" charset="0"/>
              </a:rPr>
              <a:t>computationally expensive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  <a:ea typeface="Karla" pitchFamily="2" charset="0"/>
              </a:rPr>
              <a:t>with many coefficients</a:t>
            </a:r>
          </a:p>
        </p:txBody>
      </p:sp>
    </p:spTree>
    <p:extLst>
      <p:ext uri="{BB962C8B-B14F-4D97-AF65-F5344CB8AC3E}">
        <p14:creationId xmlns:p14="http://schemas.microsoft.com/office/powerpoint/2010/main" val="132726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22857-40C5-1345-8BD1-C6C7DA055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27161C-ECBD-C647-9DE5-02CCCF402E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04385" y="983807"/>
                <a:ext cx="10850585" cy="2111143"/>
              </a:xfrm>
            </p:spPr>
            <p:txBody>
              <a:bodyPr/>
              <a:lstStyle/>
              <a:p>
                <a:r>
                  <a:rPr lang="en-US" sz="2400" dirty="0"/>
                  <a:t>When we can’t analytically solve for the stationary points of the gradient, we can still exploit the information in the gradient. </a:t>
                </a:r>
              </a:p>
              <a:p>
                <a:r>
                  <a:rPr lang="en-US" sz="2400" dirty="0"/>
                  <a:t>The gradient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∇</m:t>
                    </m:r>
                    <m:r>
                      <a:rPr lang="en-US" sz="240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 </a:t>
                </a:r>
                <a:r>
                  <a:rPr lang="en-US" sz="2400" dirty="0"/>
                  <a:t>at any point is the </a:t>
                </a:r>
                <a:r>
                  <a:rPr lang="en-US" sz="2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direction of the steepest increase</a:t>
                </a:r>
                <a:r>
                  <a:rPr lang="en-US" sz="2400" dirty="0"/>
                  <a:t>. The negative gradient is the </a:t>
                </a:r>
                <a:r>
                  <a:rPr lang="en-US" sz="2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direction of steepest decrease</a:t>
                </a:r>
                <a:r>
                  <a:rPr lang="en-US" sz="2400" dirty="0"/>
                  <a:t>. </a:t>
                </a:r>
              </a:p>
              <a:p>
                <a:r>
                  <a:rPr lang="en-US" sz="2400" dirty="0"/>
                  <a:t>By following the –</a:t>
                </a:r>
                <a:r>
                  <a:rPr lang="en-US" sz="2400" dirty="0" err="1"/>
                  <a:t>ve</a:t>
                </a:r>
                <a:r>
                  <a:rPr lang="en-US" sz="2400" dirty="0"/>
                  <a:t> gradient, we can eventually find the lowest point. </a:t>
                </a:r>
              </a:p>
              <a:p>
                <a:r>
                  <a:rPr lang="en-US" sz="2400" dirty="0"/>
                  <a:t>This method is called </a:t>
                </a:r>
                <a:r>
                  <a:rPr lang="en-US" sz="2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Gradient Descent </a:t>
                </a:r>
                <a:endParaRPr lang="en-US" sz="2400" dirty="0">
                  <a:solidFill>
                    <a:srgbClr val="C00000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27161C-ECBD-C647-9DE5-02CCCF402E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4385" y="983807"/>
                <a:ext cx="10850585" cy="2111143"/>
              </a:xfrm>
              <a:blipFill>
                <a:blip r:embed="rId2"/>
                <a:stretch>
                  <a:fillRect l="-937" t="-2410" r="-1054" b="-253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4F7BDE-DA76-6A4F-B6AC-FE53C1FC7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FA076A-843F-8B4A-B179-FDC1AE8C0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409" y="3681177"/>
            <a:ext cx="3819978" cy="30150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DED206-504B-CA40-8657-B957DED5B2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4404" y="3967162"/>
            <a:ext cx="34544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93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1"/>
              <p:cNvSpPr txBox="1">
                <a:spLocks/>
              </p:cNvSpPr>
              <p:nvPr/>
            </p:nvSpPr>
            <p:spPr>
              <a:xfrm>
                <a:off x="539122" y="926524"/>
                <a:ext cx="11652878" cy="5281313"/>
              </a:xfrm>
              <a:prstGeom prst="rect">
                <a:avLst/>
              </a:prstGeom>
              <a:ln>
                <a:noFill/>
              </a:ln>
            </p:spPr>
            <p:txBody>
              <a:bodyPr/>
              <a:lstStyle>
                <a:lvl1pPr marL="0" indent="0" algn="l" defTabSz="457182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1pPr>
                <a:lvl2pPr marL="742920" indent="-285738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24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2pPr>
                <a:lvl3pPr marL="114295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3pPr>
                <a:lvl4pPr marL="1600136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4pPr>
                <a:lvl5pPr marL="2057317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»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5pPr>
                <a:lvl6pPr marL="2514499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681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8863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04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300" dirty="0"/>
                  <a:t>Take the gradient of the loss function and find the values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3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3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3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300" dirty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3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3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3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300" dirty="0"/>
                  <a:t> where the gradient is zero: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∇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num>
                          <m:den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num>
                          <m:den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</m:e>
                    </m:d>
                  </m:oMath>
                </a14:m>
                <a:r>
                  <a:rPr lang="en-US" sz="2400" dirty="0"/>
                  <a:t>=0</a:t>
                </a:r>
              </a:p>
              <a:p>
                <a:pPr>
                  <a:spcBef>
                    <a:spcPts val="0"/>
                  </a:spcBef>
                </a:pPr>
                <a:r>
                  <a:rPr lang="en-US" sz="2300" dirty="0"/>
                  <a:t>This does not usually yield to a close form solution. However </a:t>
                </a:r>
                <a:r>
                  <a:rPr lang="en-US" sz="23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for linear regression </a:t>
                </a:r>
                <a:r>
                  <a:rPr lang="en-US" sz="2300" dirty="0"/>
                  <a:t>this procedure gives us explicit formulae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3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3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3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300" dirty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3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3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sz="23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sz="2300" i="1">
                        <a:latin typeface="Cambria Math" charset="0"/>
                        <a:ea typeface="Cambria Math" charset="0"/>
                        <a:cs typeface="Cambria Math" charset="0"/>
                      </a:rPr>
                      <m:t>:</m:t>
                    </m:r>
                  </m:oMath>
                </a14:m>
                <a:endParaRPr lang="en-US" sz="2300" dirty="0">
                  <a:ea typeface="Cambria Math" charset="0"/>
                  <a:cs typeface="Cambria Math" charset="0"/>
                </a:endParaRPr>
              </a:p>
              <a:p>
                <a:endParaRPr lang="en-US" sz="2300" dirty="0"/>
              </a:p>
              <a:p>
                <a:endParaRPr lang="en-US" sz="2300" dirty="0"/>
              </a:p>
              <a:p>
                <a:endParaRPr lang="en-US" sz="2300" dirty="0"/>
              </a:p>
              <a:p>
                <a:endParaRPr lang="en-US" sz="2300" dirty="0"/>
              </a:p>
              <a:p>
                <a:pPr>
                  <a:spcBef>
                    <a:spcPts val="624"/>
                  </a:spcBef>
                  <a:spcAft>
                    <a:spcPts val="600"/>
                  </a:spcAft>
                </a:pPr>
                <a:endParaRPr lang="en-US" sz="2300" dirty="0"/>
              </a:p>
              <a:p>
                <a:pPr>
                  <a:spcBef>
                    <a:spcPts val="624"/>
                  </a:spcBef>
                  <a:spcAft>
                    <a:spcPts val="600"/>
                  </a:spcAft>
                </a:pPr>
                <a:r>
                  <a:rPr lang="en-US" sz="2300" dirty="0"/>
                  <a:t>where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3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300" i="1" smtClean="0">
                            <a:latin typeface="Cambria Math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sz="2300" dirty="0"/>
                  <a:t> and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3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300" i="1" smtClean="0">
                            <a:latin typeface="Cambria Math" charset="0"/>
                          </a:rPr>
                          <m:t>𝑥</m:t>
                        </m:r>
                      </m:e>
                    </m:acc>
                    <m:r>
                      <a:rPr lang="en-US" sz="23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300" dirty="0"/>
                  <a:t>are sample means. </a:t>
                </a:r>
              </a:p>
              <a:p>
                <a:pPr>
                  <a:spcBef>
                    <a:spcPts val="0"/>
                  </a:spcBef>
                </a:pPr>
                <a:r>
                  <a:rPr lang="en-US" sz="2300" dirty="0"/>
                  <a:t>The line: </a:t>
                </a:r>
              </a:p>
              <a:p>
                <a:pPr>
                  <a:spcBef>
                    <a:spcPts val="0"/>
                  </a:spcBef>
                </a:pPr>
                <a:endParaRPr lang="en-US" sz="2300" dirty="0"/>
              </a:p>
              <a:p>
                <a:pPr>
                  <a:spcBef>
                    <a:spcPts val="0"/>
                  </a:spcBef>
                </a:pPr>
                <a:r>
                  <a:rPr lang="en-US" sz="2300" dirty="0"/>
                  <a:t>is called the </a:t>
                </a:r>
                <a:r>
                  <a:rPr lang="en-US" sz="2300" b="1" dirty="0"/>
                  <a:t>regression line</a:t>
                </a:r>
                <a:r>
                  <a:rPr lang="en-US" sz="2300" dirty="0"/>
                  <a:t>.</a:t>
                </a:r>
                <a:endParaRPr lang="en-US" sz="2300" b="1" dirty="0"/>
              </a:p>
            </p:txBody>
          </p:sp>
        </mc:Choice>
        <mc:Fallback>
          <p:sp>
            <p:nvSpPr>
              <p:cNvPr id="5" name="Content Placeholder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122" y="926524"/>
                <a:ext cx="11652878" cy="5281313"/>
              </a:xfrm>
              <a:prstGeom prst="rect">
                <a:avLst/>
              </a:prstGeom>
              <a:blipFill>
                <a:blip r:embed="rId2"/>
                <a:stretch>
                  <a:fillRect l="-763" t="-962" r="-545" b="-673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 of the regression coefficients: analytical solution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15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4164852" y="2922166"/>
            <a:ext cx="4118489" cy="1707005"/>
            <a:chOff x="3714751" y="2271711"/>
            <a:chExt cx="4343400" cy="1800225"/>
          </a:xfrm>
        </p:grpSpPr>
        <p:sp>
          <p:nvSpPr>
            <p:cNvPr id="3" name="Rectangle 2"/>
            <p:cNvSpPr/>
            <p:nvPr/>
          </p:nvSpPr>
          <p:spPr>
            <a:xfrm>
              <a:off x="3714751" y="2271711"/>
              <a:ext cx="4343400" cy="1800225"/>
            </a:xfrm>
            <a:prstGeom prst="rect">
              <a:avLst/>
            </a:prstGeom>
            <a:solidFill>
              <a:schemeClr val="accent1">
                <a:alpha val="13000"/>
              </a:schemeClr>
            </a:solidFill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993314" y="2434223"/>
              <a:ext cx="3821947" cy="1539688"/>
              <a:chOff x="3993316" y="2434223"/>
              <a:chExt cx="3821947" cy="1539688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16044" y="3571206"/>
                <a:ext cx="1936815" cy="402705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93316" y="2434223"/>
                <a:ext cx="3821947" cy="878149"/>
              </a:xfrm>
              <a:prstGeom prst="rect">
                <a:avLst/>
              </a:prstGeom>
            </p:spPr>
          </p:pic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9769" y="5419393"/>
            <a:ext cx="2292462" cy="454362"/>
          </a:xfrm>
          <a:prstGeom prst="rect">
            <a:avLst/>
          </a:prstGeom>
          <a:solidFill>
            <a:srgbClr val="DCE1E8"/>
          </a:solidFill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27913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5AAA5-A448-5C40-BB6D-B5EEACCD4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Training Error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5118B-2B7D-B743-A7F4-4B93703F1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358" y="983808"/>
            <a:ext cx="10327008" cy="908372"/>
          </a:xfrm>
        </p:spPr>
        <p:txBody>
          <a:bodyPr/>
          <a:lstStyle/>
          <a:p>
            <a:r>
              <a:rPr lang="en-US" sz="2400" dirty="0"/>
              <a:t>Just because we found the model that minimizes the squared error it doesn’t mean that it’s a good model. We investigate the R2 but also: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5EF80-E4F8-7C49-BCA1-DF39C335E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BA3EAA-59AD-C84A-9A88-5A2537BE7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614" y="1867194"/>
            <a:ext cx="4508500" cy="37169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08C2E7-7E64-7441-9BF7-D27098953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8862" y="1867194"/>
            <a:ext cx="4761344" cy="36716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CE087D6-7F7C-5D4F-B0DF-73CFCC6DFF22}"/>
              </a:ext>
            </a:extLst>
          </p:cNvPr>
          <p:cNvSpPr txBox="1">
            <a:spLocks/>
          </p:cNvSpPr>
          <p:nvPr/>
        </p:nvSpPr>
        <p:spPr>
          <a:xfrm>
            <a:off x="775358" y="5781101"/>
            <a:ext cx="4695756" cy="908372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MSE is high due to noise in the data.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2B84F7D-E8CF-6C40-AFD5-ACDA83465720}"/>
              </a:ext>
            </a:extLst>
          </p:cNvPr>
          <p:cNvSpPr txBox="1">
            <a:spLocks/>
          </p:cNvSpPr>
          <p:nvPr/>
        </p:nvSpPr>
        <p:spPr>
          <a:xfrm>
            <a:off x="5938862" y="5605244"/>
            <a:ext cx="4695756" cy="908372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MSE is high in all four models but the models are not equal.</a:t>
            </a:r>
          </a:p>
        </p:txBody>
      </p:sp>
    </p:spTree>
    <p:extLst>
      <p:ext uri="{BB962C8B-B14F-4D97-AF65-F5344CB8AC3E}">
        <p14:creationId xmlns:p14="http://schemas.microsoft.com/office/powerpoint/2010/main" val="12846368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5AAA5-A448-5C40-BB6D-B5EEACCD4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Test 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5118B-2B7D-B743-A7F4-4B93703F1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We need to evaluate the fitted model on new data, data that the model did not train on, the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test data.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5EF80-E4F8-7C49-BCA1-DF39C335E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D87A64-0845-A845-B9C8-5D59D6006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015" y="2088185"/>
            <a:ext cx="6510814" cy="349090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BB8F26-D50E-9443-B0F8-7C3CBFB9E6E9}"/>
              </a:ext>
            </a:extLst>
          </p:cNvPr>
          <p:cNvSpPr txBox="1">
            <a:spLocks/>
          </p:cNvSpPr>
          <p:nvPr/>
        </p:nvSpPr>
        <p:spPr>
          <a:xfrm>
            <a:off x="8157029" y="2233328"/>
            <a:ext cx="3155794" cy="33256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The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training</a:t>
            </a:r>
            <a:r>
              <a:rPr lang="en-US" sz="2400" dirty="0"/>
              <a:t> MSE here is 2.0 where the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test</a:t>
            </a:r>
            <a:r>
              <a:rPr lang="en-US" sz="2400" dirty="0"/>
              <a:t> MSE is 12.3. </a:t>
            </a:r>
          </a:p>
          <a:p>
            <a:pPr>
              <a:spcBef>
                <a:spcPts val="1224"/>
              </a:spcBef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training data contains a strange point – an outlier – which confuses the model.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F0906E-7153-F24A-9554-88B3E3D7D87C}"/>
              </a:ext>
            </a:extLst>
          </p:cNvPr>
          <p:cNvSpPr/>
          <p:nvPr/>
        </p:nvSpPr>
        <p:spPr>
          <a:xfrm>
            <a:off x="935014" y="5682619"/>
            <a:ext cx="100377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  <a:ea typeface="Karla" pitchFamily="2" charset="0"/>
              </a:rPr>
              <a:t>Fitting to meaningless patterns in the training is called </a:t>
            </a:r>
            <a:r>
              <a:rPr lang="en-US" sz="2400" b="1" dirty="0">
                <a:solidFill>
                  <a:srgbClr val="C00000"/>
                </a:solidFill>
                <a:latin typeface="Karla" pitchFamily="2" charset="0"/>
                <a:ea typeface="Karla" pitchFamily="2" charset="0"/>
              </a:rPr>
              <a:t>overfitting.</a:t>
            </a:r>
          </a:p>
        </p:txBody>
      </p:sp>
    </p:spTree>
    <p:extLst>
      <p:ext uri="{BB962C8B-B14F-4D97-AF65-F5344CB8AC3E}">
        <p14:creationId xmlns:p14="http://schemas.microsoft.com/office/powerpoint/2010/main" val="1782984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5AAA5-A448-5C40-BB6D-B5EEACCD4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Model Interpretation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5118B-2B7D-B743-A7F4-4B93703F1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691263"/>
          </a:xfrm>
        </p:spPr>
        <p:txBody>
          <a:bodyPr/>
          <a:lstStyle/>
          <a:p>
            <a:r>
              <a:rPr lang="en-US" sz="2400" dirty="0"/>
              <a:t>For linear models it’s important to interpret the parameters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5EF80-E4F8-7C49-BCA1-DF39C335E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689A62-0807-3246-BC68-99F16C80D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1546172"/>
            <a:ext cx="8665028" cy="303755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6E70D0E-C5BA-FB4F-947B-FE923AE2DD07}"/>
              </a:ext>
            </a:extLst>
          </p:cNvPr>
          <p:cNvSpPr txBox="1">
            <a:spLocks/>
          </p:cNvSpPr>
          <p:nvPr/>
        </p:nvSpPr>
        <p:spPr>
          <a:xfrm>
            <a:off x="833415" y="4794361"/>
            <a:ext cx="5352190" cy="1901818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MSE of this model is very small. But the slope is -0.05. That means the larger the budget the less the sales.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DD1D996-7A28-3344-B5DC-5B1007BC5762}"/>
              </a:ext>
            </a:extLst>
          </p:cNvPr>
          <p:cNvSpPr txBox="1">
            <a:spLocks/>
          </p:cNvSpPr>
          <p:nvPr/>
        </p:nvSpPr>
        <p:spPr>
          <a:xfrm>
            <a:off x="6096000" y="4729333"/>
            <a:ext cx="5746708" cy="1901818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MSE is very small but the intercept is -0.5 which means that for very small budget we will have negative sales.</a:t>
            </a:r>
          </a:p>
        </p:txBody>
      </p:sp>
    </p:spTree>
    <p:extLst>
      <p:ext uri="{BB962C8B-B14F-4D97-AF65-F5344CB8AC3E}">
        <p14:creationId xmlns:p14="http://schemas.microsoft.com/office/powerpoint/2010/main" val="3479597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F3734C-07A4-4144-8988-C75054E8C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833A1-46C9-FB45-812F-A8AC7B5136EB}" type="slidenum">
              <a:rPr lang="en-US" smtClean="0"/>
              <a:t>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349282-3468-4C48-91BD-724F2A049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9728" y="0"/>
            <a:ext cx="69325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988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A2207-1874-9240-8C93-81723E75F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 C.1, C.2, [C.3]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AF80CC-9CED-1842-95AC-9DFDA63F0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cap="small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A4F4E6-500C-1449-A51B-55B8DDB97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6AAA-7C75-FB4B-8EA1-06B22787237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06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Outline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2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1E54E5B-C88E-ED43-B951-CBA664C28785}"/>
              </a:ext>
            </a:extLst>
          </p:cNvPr>
          <p:cNvSpPr txBox="1">
            <a:spLocks/>
          </p:cNvSpPr>
          <p:nvPr/>
        </p:nvSpPr>
        <p:spPr>
          <a:xfrm>
            <a:off x="1041240" y="1134895"/>
            <a:ext cx="10045860" cy="4674402"/>
          </a:xfrm>
          <a:prstGeom prst="rect">
            <a:avLst/>
          </a:prstGeom>
          <a:ln w="12700"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n-US" sz="2400" dirty="0">
                <a:latin typeface="Karla" charset="0"/>
                <a:ea typeface="Karla" charset="0"/>
                <a:cs typeface="Karla" charset="0"/>
              </a:rPr>
              <a:t>Linear models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n-US" sz="2400" dirty="0">
                <a:latin typeface="Karla" charset="0"/>
                <a:ea typeface="Karla" charset="0"/>
                <a:cs typeface="Karla" charset="0"/>
              </a:rPr>
              <a:t>Estimate of the regression coefficients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n-US" sz="2400" dirty="0">
                <a:latin typeface="Karla" charset="0"/>
                <a:ea typeface="Karla" charset="0"/>
                <a:cs typeface="Karla" charset="0"/>
              </a:rPr>
              <a:t>Model evaluation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n-US" sz="2400" dirty="0">
                <a:latin typeface="Karla" charset="0"/>
                <a:ea typeface="Karla" charset="0"/>
                <a:cs typeface="Karla" charset="0"/>
              </a:rPr>
              <a:t>Interpretation </a:t>
            </a:r>
          </a:p>
        </p:txBody>
      </p:sp>
    </p:spTree>
    <p:extLst>
      <p:ext uri="{BB962C8B-B14F-4D97-AF65-F5344CB8AC3E}">
        <p14:creationId xmlns:p14="http://schemas.microsoft.com/office/powerpoint/2010/main" val="3147039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0185" y="1096854"/>
                <a:ext cx="11162523" cy="4588091"/>
              </a:xfrm>
            </p:spPr>
            <p:txBody>
              <a:bodyPr/>
              <a:lstStyle/>
              <a:p>
                <a:pPr>
                  <a:spcAft>
                    <a:spcPts val="1800"/>
                  </a:spcAft>
                </a:pPr>
                <a:r>
                  <a:rPr lang="en-US" sz="2400" dirty="0"/>
                  <a:t>Note that in building our </a:t>
                </a:r>
                <a:r>
                  <a:rPr lang="en-US" sz="2400" dirty="0" err="1"/>
                  <a:t>kNN</a:t>
                </a:r>
                <a:r>
                  <a:rPr lang="en-US" sz="2400" dirty="0"/>
                  <a:t> model for prediction, we did not </a:t>
                </a:r>
                <a:br>
                  <a:rPr lang="en-US" sz="2400" dirty="0"/>
                </a:br>
                <a:r>
                  <a:rPr lang="en-US" sz="2400" dirty="0"/>
                  <a:t>compute a closed form for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</m:oMath>
                </a14:m>
                <a:r>
                  <a:rPr lang="en-US" sz="2400" dirty="0"/>
                  <a:t>. </a:t>
                </a:r>
              </a:p>
              <a:p>
                <a:pPr>
                  <a:spcAft>
                    <a:spcPts val="2400"/>
                  </a:spcAft>
                </a:pPr>
                <a:r>
                  <a:rPr lang="en-US" sz="2400" dirty="0"/>
                  <a:t>What if we ask the question: </a:t>
                </a:r>
              </a:p>
              <a:p>
                <a:r>
                  <a:rPr lang="en-US" sz="2500" i="1" dirty="0">
                    <a:solidFill>
                      <a:schemeClr val="tx2"/>
                    </a:solidFill>
                  </a:rPr>
                  <a:t>	</a:t>
                </a:r>
                <a:r>
                  <a:rPr lang="en-US" sz="2500" i="1" dirty="0">
                    <a:solidFill>
                      <a:schemeClr val="accent2">
                        <a:lumMod val="75000"/>
                      </a:schemeClr>
                    </a:solidFill>
                  </a:rPr>
                  <a:t>“how much more sales do we expect if we double the TV advertising budget?” </a:t>
                </a:r>
              </a:p>
              <a:p>
                <a:endParaRPr lang="en-US" sz="2400" dirty="0">
                  <a:solidFill>
                    <a:schemeClr val="tx2"/>
                  </a:solidFill>
                </a:endParaRPr>
              </a:p>
              <a:p>
                <a:r>
                  <a:rPr lang="en-US" sz="24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Alternatively</a:t>
                </a:r>
                <a:r>
                  <a:rPr lang="en-US" sz="2400" dirty="0"/>
                  <a:t>, we can build a model by first assuming a simple form of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400" dirty="0"/>
                  <a:t>: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 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0185" y="1096854"/>
                <a:ext cx="11162523" cy="4588091"/>
              </a:xfrm>
              <a:blipFill>
                <a:blip r:embed="rId2"/>
                <a:stretch>
                  <a:fillRect l="-796" t="-1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6AC0F7-9DD3-7645-86C0-F63DB6CE6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1010" y="983807"/>
            <a:ext cx="2146172" cy="14307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44AB39A-99A7-BD41-AAB5-A21B92014D36}"/>
                  </a:ext>
                </a:extLst>
              </p:cNvPr>
              <p:cNvSpPr txBox="1"/>
              <p:nvPr/>
            </p:nvSpPr>
            <p:spPr>
              <a:xfrm>
                <a:off x="4753918" y="5020863"/>
                <a:ext cx="3015056" cy="49244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C00000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44AB39A-99A7-BD41-AAB5-A21B92014D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3918" y="5020863"/>
                <a:ext cx="3015056" cy="492443"/>
              </a:xfrm>
              <a:prstGeom prst="rect">
                <a:avLst/>
              </a:prstGeom>
              <a:blipFill>
                <a:blip r:embed="rId4"/>
                <a:stretch>
                  <a:fillRect l="-3750" r="-1250" b="-26829"/>
                </a:stretch>
              </a:blipFill>
              <a:ln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2322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327008" cy="4480092"/>
              </a:xfrm>
            </p:spPr>
            <p:txBody>
              <a:bodyPr/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mr-I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…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then it follows that our estimate is:</a:t>
                </a:r>
              </a:p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endParaRPr lang="en-US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charset="0"/>
                </a:endParaRPr>
              </a:p>
              <a:p>
                <a:br>
                  <a:rPr lang="en-US" b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</a:br>
                <a:endParaRPr lang="en-US" b="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  <m:r>
                      <a:rPr lang="en-US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are </a:t>
                </a:r>
                <a:r>
                  <a:rPr lang="en-US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estimates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 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respectively, that we compute using observations.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327008" cy="4480092"/>
              </a:xfrm>
              <a:blipFill>
                <a:blip r:embed="rId2"/>
                <a:stretch>
                  <a:fillRect l="-1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519" y="2682655"/>
            <a:ext cx="3606800" cy="477520"/>
          </a:xfrm>
          <a:prstGeom prst="rect">
            <a:avLst/>
          </a:prstGeom>
          <a:solidFill>
            <a:srgbClr val="CFDCE8"/>
          </a:solidFill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888201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A5E98B-37A6-1849-A64A-0FF1F5F7C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184" y="1463038"/>
            <a:ext cx="6858002" cy="4572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Estimate of the regression coefficients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55958" y="902522"/>
            <a:ext cx="2945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For </a:t>
            </a: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a given data set</a:t>
            </a:r>
            <a:endParaRPr 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202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33F34CA-6643-0341-B0C5-1203F2F0D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184" y="1463038"/>
            <a:ext cx="6858002" cy="4572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 of the regression coefficients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6</a:t>
            </a:fld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075611" y="2246811"/>
            <a:ext cx="4676503" cy="2468880"/>
          </a:xfrm>
          <a:prstGeom prst="line">
            <a:avLst/>
          </a:prstGeom>
          <a:ln>
            <a:solidFill>
              <a:srgbClr val="C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55958" y="902522"/>
            <a:ext cx="2577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Is this line good?</a:t>
            </a:r>
            <a:endParaRPr 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017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 of the regression coefficients (</a:t>
            </a:r>
            <a:r>
              <a:rPr lang="en-US" dirty="0" err="1"/>
              <a:t>cont</a:t>
            </a:r>
            <a:r>
              <a:rPr lang="en-US" dirty="0"/>
              <a:t>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7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023360" y="2246811"/>
            <a:ext cx="4728754" cy="2207623"/>
          </a:xfrm>
          <a:prstGeom prst="line">
            <a:avLst/>
          </a:prstGeom>
          <a:ln>
            <a:solidFill>
              <a:srgbClr val="C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55958" y="902522"/>
            <a:ext cx="2475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Maybe this one?</a:t>
            </a:r>
            <a:endParaRPr 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EE009D-51B3-E343-8B9F-4957F8B17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184" y="1463038"/>
            <a:ext cx="6858002" cy="457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0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 of the regression coefficients (</a:t>
            </a:r>
            <a:r>
              <a:rPr lang="en-US" dirty="0" err="1"/>
              <a:t>cont</a:t>
            </a:r>
            <a:r>
              <a:rPr lang="en-US" dirty="0"/>
              <a:t>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7CCDB-6D39-0547-B7B3-C80E39D6513A}" type="slidenum">
              <a:rPr lang="en-US" smtClean="0"/>
              <a:t>8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036423" y="2547257"/>
            <a:ext cx="4689566" cy="1828800"/>
          </a:xfrm>
          <a:prstGeom prst="line">
            <a:avLst/>
          </a:prstGeom>
          <a:ln>
            <a:solidFill>
              <a:srgbClr val="C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55958" y="902522"/>
            <a:ext cx="18694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Or this one?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C788C2-C5B8-F44E-B191-2E2849473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184" y="1463038"/>
            <a:ext cx="6858002" cy="457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3661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E3F4256-57BA-4E45-A16C-7FF03EA64AD5}" vid="{8FDA9A5F-BD2F-2E4D-B6B1-DDFA3E9D3C63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Lecture4b_optimization</Template>
  <TotalTime>22207</TotalTime>
  <Words>800</Words>
  <Application>Microsoft Macintosh PowerPoint</Application>
  <PresentationFormat>Widescreen</PresentationFormat>
  <Paragraphs>117</Paragraphs>
  <Slides>20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Karla</vt:lpstr>
      <vt:lpstr>Custom Design</vt:lpstr>
      <vt:lpstr>GEC_template</vt:lpstr>
      <vt:lpstr>1_Custom Design</vt:lpstr>
      <vt:lpstr>2_Custom Design</vt:lpstr>
      <vt:lpstr> Introduction to Regression Part C – Linear Models</vt:lpstr>
      <vt:lpstr>PowerPoint Presentation</vt:lpstr>
      <vt:lpstr>Lecture Outline  </vt:lpstr>
      <vt:lpstr>Linear Models</vt:lpstr>
      <vt:lpstr>Linear Regression</vt:lpstr>
      <vt:lpstr>Estimate of the regression coefficients</vt:lpstr>
      <vt:lpstr>Estimate of the regression coefficients (cont)</vt:lpstr>
      <vt:lpstr>Estimate of the regression coefficients (cont) </vt:lpstr>
      <vt:lpstr>Estimate of the regression coefficients (cont) </vt:lpstr>
      <vt:lpstr>Estimate of the regression coefficients (cont) </vt:lpstr>
      <vt:lpstr>Loss Function: Aggregate Residuals</vt:lpstr>
      <vt:lpstr>Estimate of the regression coefficients (cont) </vt:lpstr>
      <vt:lpstr>Optimization</vt:lpstr>
      <vt:lpstr>Optimization: Estimate of the regression coefficients</vt:lpstr>
      <vt:lpstr>Gradient Descent</vt:lpstr>
      <vt:lpstr>Estimate of the regression coefficients: analytical solution </vt:lpstr>
      <vt:lpstr>Evaluation: Training Error  </vt:lpstr>
      <vt:lpstr>Evaluation: Test Error</vt:lpstr>
      <vt:lpstr>Evaluation: Model Interpretation </vt:lpstr>
      <vt:lpstr>Ex C.1, C.2, [C.3]</vt:lpstr>
    </vt:vector>
  </TitlesOfParts>
  <Company>harvard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pavlos protopapas</dc:creator>
  <cp:lastModifiedBy>Protopapas, Pavlos</cp:lastModifiedBy>
  <cp:revision>544</cp:revision>
  <cp:lastPrinted>2020-08-22T19:56:02Z</cp:lastPrinted>
  <dcterms:created xsi:type="dcterms:W3CDTF">2018-04-18T18:49:01Z</dcterms:created>
  <dcterms:modified xsi:type="dcterms:W3CDTF">2020-09-14T04:14:40Z</dcterms:modified>
</cp:coreProperties>
</file>

<file path=docProps/thumbnail.jpeg>
</file>